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70" r:id="rId4"/>
    <p:sldId id="269" r:id="rId5"/>
    <p:sldId id="265" r:id="rId6"/>
    <p:sldId id="266" r:id="rId7"/>
    <p:sldId id="264" r:id="rId8"/>
    <p:sldId id="267" r:id="rId9"/>
    <p:sldId id="275" r:id="rId10"/>
    <p:sldId id="276" r:id="rId11"/>
    <p:sldId id="274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369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158D3-F247-6247-A02B-BD0E7A7A5B55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5355-B761-5E4D-A60F-3AD1987C0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6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048C-CA44-C249-973B-3E2723493C7C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99D75-E951-CB46-8A4F-E6205762B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9D75-E951-CB46-8A4F-E6205762B8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4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B13CC-397E-437D-8200-CD54AEB600A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2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2215-48C5-C64E-9379-D85933231A34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C96-0FC3-0649-9740-24E600EFA2BA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B5B1-7D62-C943-8EDF-195677FBF085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1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9B94-4760-D943-9301-BA6678F90837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DB95-A8B4-3F45-AEDE-FA2BEDC33A8B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A600-747F-9347-B172-F6DC05B078C1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A0A-4D02-7F44-AE1F-9CBA71C28BD4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8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1445-7758-984C-A44C-1D87F269E5E1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CDF2-567A-BE4C-A854-67F1434F9DB9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ED0-F550-A442-8780-6DED5BCCCEE0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0D9-7083-0D4F-9BB1-43A02E0BC1BB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4028-4F54-1543-8C70-551AC76F79BE}" type="datetime1">
              <a:rPr lang="en-CA" smtClean="0"/>
              <a:pPr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EA46-C3C8-3847-B942-445A2BAB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3" y="599386"/>
            <a:ext cx="11804073" cy="3165231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ooper Black" charset="0"/>
                <a:ea typeface="Cooper Black" charset="0"/>
                <a:cs typeface="Cooper Black" charset="0"/>
              </a:rPr>
              <a:t>[7.5]</a:t>
            </a:r>
            <a:br>
              <a:rPr lang="en-US" sz="7200" dirty="0"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9800" dirty="0"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14200" dirty="0">
                <a:latin typeface="Cooper Black" charset="0"/>
                <a:ea typeface="Cooper Black" charset="0"/>
                <a:cs typeface="Cooper Black" charset="0"/>
              </a:rPr>
              <a:t>Molarity</a:t>
            </a:r>
            <a:endParaRPr lang="en-US" sz="7200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5174"/>
            <a:ext cx="5910263" cy="3006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1" y="4338115"/>
            <a:ext cx="4452937" cy="24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48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ooper Black" charset="0"/>
                <a:ea typeface="Cooper Black" charset="0"/>
                <a:cs typeface="Cooper Black" charset="0"/>
              </a:rPr>
              <a:t>Practice Problem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4113"/>
            <a:ext cx="12192000" cy="1417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Congratulations, you are hired as a chemist! Your first task is to calculate the </a:t>
            </a:r>
            <a:r>
              <a:rPr lang="en-US" sz="3200" b="1" dirty="0"/>
              <a:t>mass of barium hydroxide </a:t>
            </a:r>
            <a:r>
              <a:rPr lang="en-US" sz="3200" dirty="0"/>
              <a:t>you would need to make </a:t>
            </a:r>
            <a:r>
              <a:rPr lang="en-US" sz="3200" b="1" dirty="0"/>
              <a:t>50.0 L of a </a:t>
            </a:r>
            <a:br>
              <a:rPr lang="en-US" sz="3200" b="1" dirty="0"/>
            </a:br>
            <a:r>
              <a:rPr lang="en-US" sz="3200" b="1" dirty="0"/>
              <a:t>5.0 mol/L solution. </a:t>
            </a:r>
            <a:r>
              <a:rPr lang="en-US" sz="3200" dirty="0">
                <a:sym typeface="Wingdings"/>
              </a:rPr>
              <a:t>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EBF04-47BB-4744-AD76-75A64DFB4E4B}"/>
                  </a:ext>
                </a:extLst>
              </p:cNvPr>
              <p:cNvSpPr txBox="1"/>
              <p:nvPr/>
            </p:nvSpPr>
            <p:spPr>
              <a:xfrm>
                <a:off x="315351" y="2780798"/>
                <a:ext cx="4802946" cy="97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[Ba(OH)</a:t>
                </a:r>
                <a:r>
                  <a:rPr lang="en-US" sz="4000" baseline="-25000" dirty="0"/>
                  <a:t>2</a:t>
                </a:r>
                <a:r>
                  <a:rPr lang="en-US" sz="4000" dirty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𝑣𝑜𝑙𝑢𝑚𝑒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EBF04-47BB-4744-AD76-75A64DFB4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1" y="2780798"/>
                <a:ext cx="4802946" cy="978922"/>
              </a:xfrm>
              <a:prstGeom prst="rect">
                <a:avLst/>
              </a:prstGeom>
              <a:blipFill>
                <a:blip r:embed="rId2"/>
                <a:stretch>
                  <a:fillRect l="-4569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32EBD83-15B6-4665-B1BA-243794BF3618}"/>
              </a:ext>
            </a:extLst>
          </p:cNvPr>
          <p:cNvSpPr txBox="1"/>
          <p:nvPr/>
        </p:nvSpPr>
        <p:spPr>
          <a:xfrm>
            <a:off x="118403" y="4259082"/>
            <a:ext cx="6620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= [Ba(OH)</a:t>
            </a:r>
            <a:r>
              <a:rPr lang="en-US" sz="3600" baseline="-25000" dirty="0"/>
              <a:t>2</a:t>
            </a:r>
            <a:r>
              <a:rPr lang="en-US" sz="3600" dirty="0"/>
              <a:t>] × volume</a:t>
            </a:r>
          </a:p>
          <a:p>
            <a:r>
              <a:rPr lang="en-US" sz="3600" dirty="0"/>
              <a:t>       =  5.0 mol/L × 50.0 L</a:t>
            </a:r>
          </a:p>
          <a:p>
            <a:r>
              <a:rPr lang="en-US" sz="3600" dirty="0"/>
              <a:t>       = 2.5×10</a:t>
            </a:r>
            <a:r>
              <a:rPr lang="en-US" sz="3600" baseline="30000" dirty="0"/>
              <a:t>2</a:t>
            </a:r>
            <a:r>
              <a:rPr lang="en-US" sz="3600" dirty="0"/>
              <a:t> mol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675B1E-3CA2-4527-B0FA-A14E2771D601}"/>
                  </a:ext>
                </a:extLst>
              </p:cNvPr>
              <p:cNvSpPr txBox="1"/>
              <p:nvPr/>
            </p:nvSpPr>
            <p:spPr>
              <a:xfrm>
                <a:off x="6096000" y="3825278"/>
                <a:ext cx="6620022" cy="19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mass = moles × Molar Mass</a:t>
                </a:r>
              </a:p>
              <a:p>
                <a:r>
                  <a:rPr lang="en-US" sz="3600" dirty="0"/>
                  <a:t>       = 2.5×10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 mol × 171.3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/>
                  <a:t>       = 4.3×10</a:t>
                </a:r>
                <a:r>
                  <a:rPr lang="en-US" sz="3600" baseline="30000" dirty="0"/>
                  <a:t>4</a:t>
                </a:r>
                <a:r>
                  <a:rPr lang="en-US" sz="3600" dirty="0"/>
                  <a:t> g </a:t>
                </a:r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675B1E-3CA2-4527-B0FA-A14E2771D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25278"/>
                <a:ext cx="6620022" cy="1941622"/>
              </a:xfrm>
              <a:prstGeom prst="rect">
                <a:avLst/>
              </a:prstGeom>
              <a:blipFill>
                <a:blip r:embed="rId3"/>
                <a:stretch>
                  <a:fillRect l="-2762" t="-5346" b="-1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08E2D5-1C96-4C98-A9F6-0FAA5C72F021}"/>
                  </a:ext>
                </a:extLst>
              </p:cNvPr>
              <p:cNvSpPr txBox="1"/>
              <p:nvPr/>
            </p:nvSpPr>
            <p:spPr>
              <a:xfrm>
                <a:off x="6418384" y="2573190"/>
                <a:ext cx="4802946" cy="7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# of moles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𝑀𝑂𝑙𝑎𝑟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𝑀𝑎𝑠𝑠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08E2D5-1C96-4C98-A9F6-0FAA5C72F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84" y="2573190"/>
                <a:ext cx="4802946" cy="751872"/>
              </a:xfrm>
              <a:prstGeom prst="rect">
                <a:avLst/>
              </a:prstGeom>
              <a:blipFill>
                <a:blip r:embed="rId4"/>
                <a:stretch>
                  <a:fillRect l="-3299" t="-4065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5CD8D1E-41C5-496D-ACBA-37F7E2B4538E}"/>
              </a:ext>
            </a:extLst>
          </p:cNvPr>
          <p:cNvSpPr/>
          <p:nvPr/>
        </p:nvSpPr>
        <p:spPr>
          <a:xfrm>
            <a:off x="6935372" y="5106572"/>
            <a:ext cx="2532185" cy="597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1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ooper Black" charset="0"/>
                <a:ea typeface="Cooper Black" charset="0"/>
                <a:cs typeface="Cooper Black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8" y="1487941"/>
            <a:ext cx="7244862" cy="3122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u="sng" dirty="0"/>
              <a:t>Textbook</a:t>
            </a:r>
            <a:r>
              <a:rPr lang="en-US" sz="4800" dirty="0"/>
              <a:t>: Hebden</a:t>
            </a:r>
          </a:p>
          <a:p>
            <a:pPr marL="0" indent="0">
              <a:buNone/>
            </a:pPr>
            <a:r>
              <a:rPr lang="en-US" sz="4800" b="1" dirty="0"/>
              <a:t>Page: </a:t>
            </a:r>
            <a:r>
              <a:rPr lang="en-US" sz="4800" dirty="0"/>
              <a:t>98</a:t>
            </a:r>
          </a:p>
          <a:p>
            <a:pPr marL="0" indent="0">
              <a:buNone/>
            </a:pPr>
            <a:r>
              <a:rPr lang="en-US" sz="4800" b="1" dirty="0"/>
              <a:t>Questions</a:t>
            </a:r>
            <a:r>
              <a:rPr lang="en-US" sz="4800" dirty="0"/>
              <a:t>: 59 A-C, 61 - 65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B0305-86CF-4D37-84D9-2C6EF719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92" y="1343706"/>
            <a:ext cx="3813932" cy="49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4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21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latin typeface="Cooper Black" charset="0"/>
                <a:ea typeface="Cooper Black" charset="0"/>
                <a:cs typeface="Cooper Black" charset="0"/>
              </a:rPr>
              <a:t>Molarity</a:t>
            </a:r>
            <a:r>
              <a:rPr lang="en-US" sz="6000" dirty="0">
                <a:latin typeface="Cooper Black" charset="0"/>
                <a:ea typeface="Cooper Black" charset="0"/>
                <a:cs typeface="Cooper Black" charset="0"/>
              </a:rPr>
              <a:t> and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2187"/>
            <a:ext cx="10687050" cy="4646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300" b="1" dirty="0">
                <a:latin typeface="Cooper Black"/>
              </a:rPr>
              <a:t>Molarity</a:t>
            </a:r>
            <a:r>
              <a:rPr lang="en-US" sz="4300" dirty="0">
                <a:latin typeface="Cooper Black"/>
              </a:rPr>
              <a:t> (also sometimes referred to as molar </a:t>
            </a:r>
            <a:r>
              <a:rPr lang="en-US" sz="4300" b="1" dirty="0">
                <a:latin typeface="Cooper Black"/>
              </a:rPr>
              <a:t>concentration</a:t>
            </a:r>
            <a:r>
              <a:rPr lang="en-US" sz="4300" dirty="0">
                <a:latin typeface="Cooper Black"/>
              </a:rPr>
              <a:t>): which is the number of moles in one liter of solution. </a:t>
            </a:r>
          </a:p>
          <a:p>
            <a:pPr marL="0" indent="0">
              <a:buNone/>
            </a:pPr>
            <a:endParaRPr lang="en-US" sz="3600" dirty="0">
              <a:latin typeface="Cooper Black"/>
            </a:endParaRPr>
          </a:p>
          <a:p>
            <a:pPr marL="0" indent="0">
              <a:buNone/>
            </a:pPr>
            <a:endParaRPr lang="en-US" sz="3600" dirty="0">
              <a:latin typeface="Cooper Black"/>
            </a:endParaRPr>
          </a:p>
          <a:p>
            <a:pPr marL="0" indent="0">
              <a:buNone/>
            </a:pPr>
            <a:r>
              <a:rPr lang="en-US" sz="3600" b="1" dirty="0">
                <a:latin typeface="Cooper Black"/>
              </a:rPr>
              <a:t>We calculate </a:t>
            </a:r>
            <a:r>
              <a:rPr lang="en-US" sz="3600" b="1" dirty="0" err="1">
                <a:latin typeface="Cooper Black"/>
              </a:rPr>
              <a:t>molarity</a:t>
            </a:r>
            <a:r>
              <a:rPr lang="en-US" sz="3600" b="1" dirty="0">
                <a:latin typeface="Cooper Black"/>
              </a:rPr>
              <a:t> by:</a:t>
            </a:r>
          </a:p>
          <a:p>
            <a:pPr marL="0" indent="0">
              <a:buNone/>
            </a:pPr>
            <a:endParaRPr lang="en-US" sz="3600" dirty="0">
              <a:latin typeface="Cooper Black"/>
            </a:endParaRPr>
          </a:p>
          <a:p>
            <a:pPr marL="0" indent="0">
              <a:buNone/>
            </a:pPr>
            <a:endParaRPr lang="en-US" sz="3600" b="1" dirty="0">
              <a:latin typeface="Cooper Black"/>
            </a:endParaRPr>
          </a:p>
          <a:p>
            <a:pPr>
              <a:buNone/>
            </a:pPr>
            <a:r>
              <a:rPr lang="en-US" sz="3600" b="1" dirty="0"/>
              <a:t>	</a:t>
            </a:r>
            <a:r>
              <a:rPr lang="en-US" sz="3600" b="1" dirty="0" err="1">
                <a:latin typeface="Calibri" pitchFamily="34" charset="0"/>
                <a:cs typeface="Calibri" pitchFamily="34" charset="0"/>
              </a:rPr>
              <a:t>Molarity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 (M) =   </a:t>
            </a:r>
            <a:r>
              <a:rPr lang="en-US" sz="3600" b="1" u="sng" dirty="0">
                <a:latin typeface="Calibri" pitchFamily="34" charset="0"/>
                <a:cs typeface="Calibri" pitchFamily="34" charset="0"/>
              </a:rPr>
              <a:t>______n(moles of solute)_________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			              V (total volume of solution in Liters, L)      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Cooper Black"/>
            </a:endParaRPr>
          </a:p>
          <a:p>
            <a:pPr marL="0" indent="0">
              <a:buNone/>
            </a:pPr>
            <a:endParaRPr lang="en-US" sz="3600" b="1" dirty="0">
              <a:latin typeface="Cooper Blac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4716" y="4244453"/>
            <a:ext cx="11149084" cy="23484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31777" y="4934803"/>
            <a:ext cx="0" cy="7039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4716" y="5638800"/>
            <a:ext cx="3814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Sometime “C” is used instead of M</a:t>
            </a:r>
          </a:p>
        </p:txBody>
      </p:sp>
    </p:spTree>
    <p:extLst>
      <p:ext uri="{BB962C8B-B14F-4D97-AF65-F5344CB8AC3E}">
        <p14:creationId xmlns:p14="http://schemas.microsoft.com/office/powerpoint/2010/main" val="173965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21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latin typeface="Cooper Black" charset="0"/>
                <a:ea typeface="Cooper Black" charset="0"/>
                <a:cs typeface="Cooper Black" charset="0"/>
              </a:rPr>
              <a:t>Molarity</a:t>
            </a:r>
            <a:r>
              <a:rPr lang="en-US" sz="6000" dirty="0">
                <a:latin typeface="Cooper Black" charset="0"/>
                <a:ea typeface="Cooper Black" charset="0"/>
                <a:cs typeface="Cooper Black" charset="0"/>
              </a:rPr>
              <a:t> and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36525"/>
            <a:ext cx="10687050" cy="26283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Cooper Black"/>
            </a:endParaRPr>
          </a:p>
          <a:p>
            <a:pPr marL="0" indent="0">
              <a:buNone/>
            </a:pPr>
            <a:endParaRPr lang="en-US" sz="3600" b="1" dirty="0">
              <a:latin typeface="Cooper Black"/>
            </a:endParaRPr>
          </a:p>
          <a:p>
            <a:pPr>
              <a:buNone/>
            </a:pPr>
            <a:r>
              <a:rPr lang="en-US" sz="3600" b="1" dirty="0"/>
              <a:t>	</a:t>
            </a:r>
            <a:r>
              <a:rPr lang="en-US" sz="3600" b="1" dirty="0" err="1">
                <a:latin typeface="Calibri" pitchFamily="34" charset="0"/>
                <a:cs typeface="Calibri" pitchFamily="34" charset="0"/>
              </a:rPr>
              <a:t>Molarity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 (M) =   </a:t>
            </a:r>
            <a:r>
              <a:rPr lang="en-US" sz="3600" b="1" u="sng" dirty="0">
                <a:latin typeface="Calibri" pitchFamily="34" charset="0"/>
                <a:cs typeface="Calibri" pitchFamily="34" charset="0"/>
              </a:rPr>
              <a:t>______n(moles of solute)_________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			              V (total volume of solution in Liters, L)      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Cooper Black"/>
            </a:endParaRPr>
          </a:p>
          <a:p>
            <a:pPr marL="0" indent="0">
              <a:buNone/>
            </a:pPr>
            <a:endParaRPr lang="en-US" sz="3600" b="1" dirty="0">
              <a:latin typeface="Cooper Blac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A330C-6003-44C5-96CF-FEC48F5ED2D4}"/>
              </a:ext>
            </a:extLst>
          </p:cNvPr>
          <p:cNvSpPr/>
          <p:nvPr/>
        </p:nvSpPr>
        <p:spPr>
          <a:xfrm>
            <a:off x="365760" y="2828836"/>
            <a:ext cx="11240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Note: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When you see a chemical formula written in square brackets. </a:t>
            </a:r>
            <a:r>
              <a:rPr 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[H</a:t>
            </a:r>
            <a:r>
              <a:rPr lang="en-US" sz="4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4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This means that it is the molarity (units mol/L)</a:t>
            </a:r>
          </a:p>
        </p:txBody>
      </p:sp>
    </p:spTree>
    <p:extLst>
      <p:ext uri="{BB962C8B-B14F-4D97-AF65-F5344CB8AC3E}">
        <p14:creationId xmlns:p14="http://schemas.microsoft.com/office/powerpoint/2010/main" val="230167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9" name="Group 87"/>
          <p:cNvGraphicFramePr>
            <a:graphicFrameLocks noGrp="1"/>
          </p:cNvGraphicFramePr>
          <p:nvPr>
            <p:extLst/>
          </p:nvPr>
        </p:nvGraphicFramePr>
        <p:xfrm>
          <a:off x="432262" y="940304"/>
          <a:ext cx="11521439" cy="2139696"/>
        </p:xfrm>
        <a:graphic>
          <a:graphicData uri="http://schemas.openxmlformats.org/drawingml/2006/table">
            <a:tbl>
              <a:tblPr/>
              <a:tblGrid>
                <a:gridCol w="550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1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oper Black"/>
                          <a:ea typeface="ＭＳ Ｐゴシック" pitchFamily="-16" charset="-128"/>
                        </a:rPr>
                        <a:t>Dilute Solutions</a:t>
                      </a:r>
                      <a:endParaRPr kumimoji="0" lang="en-US" altLang="en-US" sz="3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oper Black"/>
                        <a:ea typeface="ＭＳ Ｐゴシック" pitchFamily="-1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/>
                          <a:ea typeface="ＭＳ Ｐゴシック" pitchFamily="-16" charset="-128"/>
                        </a:rPr>
                        <a:t>Small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/>
                          <a:ea typeface="ＭＳ Ｐゴシック" pitchFamily="-16" charset="-128"/>
                        </a:rPr>
                        <a:t> quantity of solute per unit volume of solution.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oper Black"/>
                        <a:ea typeface="ＭＳ Ｐゴシック" pitchFamily="-16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oper Black"/>
                          <a:ea typeface="ＭＳ Ｐゴシック" pitchFamily="-16" charset="-128"/>
                        </a:rPr>
                        <a:t>Concentrated Solutions</a:t>
                      </a:r>
                      <a:endParaRPr kumimoji="0" lang="en-US" altLang="en-US" sz="3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oper Black"/>
                        <a:ea typeface="ＭＳ Ｐゴシック" pitchFamily="-1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/>
                          <a:ea typeface="ＭＳ Ｐゴシック" pitchFamily="-16" charset="-128"/>
                        </a:rPr>
                        <a:t>Large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/>
                          <a:ea typeface="ＭＳ Ｐゴシック" pitchFamily="-16" charset="-128"/>
                        </a:rPr>
                        <a:t> quantity of solute per unit volume of solution.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913551"/>
              </p:ext>
            </p:extLst>
          </p:nvPr>
        </p:nvGraphicFramePr>
        <p:xfrm>
          <a:off x="2148328" y="2962246"/>
          <a:ext cx="7128792" cy="22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4331208" imgH="1344168" progId="Word.Document.8">
                  <p:embed/>
                </p:oleObj>
              </mc:Choice>
              <mc:Fallback>
                <p:oleObj name="Document" r:id="rId4" imgW="4331208" imgH="1344168" progId="Word.Document.8">
                  <p:embed/>
                  <p:pic>
                    <p:nvPicPr>
                      <p:cNvPr id="30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328" y="2962246"/>
                        <a:ext cx="7128792" cy="221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0" name="Picture 88" descr="Dilution-concentration_simple_exam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9" y="5016079"/>
            <a:ext cx="4218089" cy="18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"/>
            <a:ext cx="12192000" cy="125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5400" dirty="0">
                <a:solidFill>
                  <a:schemeClr val="tx1"/>
                </a:solidFill>
                <a:latin typeface="Cooper Black" panose="0208090404030B020404" pitchFamily="18" charset="0"/>
              </a:rPr>
              <a:t>Concentration of Solutions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727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Cooper Black" charset="0"/>
                <a:ea typeface="Cooper Black" charset="0"/>
                <a:cs typeface="Cooper Black" charset="0"/>
              </a:rPr>
              <a:t>Practice Problem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275"/>
            <a:ext cx="12192000" cy="1071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Find the molar concentration (molarity) of 60.0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mol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of salt in a 500.0 mL solution.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2762250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[Salt] =			     x 				= 1.20 x 10</a:t>
            </a:r>
            <a:r>
              <a:rPr lang="en-US" sz="36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M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78175" y="1883833"/>
          <a:ext cx="2292350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60.0 mol</a:t>
                      </a:r>
                      <a:endParaRPr lang="en-US" sz="3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.0 </a:t>
                      </a:r>
                      <a:r>
                        <a:rPr lang="en-US" sz="3600" baseline="0" dirty="0" err="1"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02325" y="1883833"/>
          <a:ext cx="2292350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1000mL</a:t>
                      </a:r>
                      <a:r>
                        <a:rPr lang="en-US" sz="3600" b="0" dirty="0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1 L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361A6C6-C5BF-4C18-BF4C-15AC4381CD38}"/>
              </a:ext>
            </a:extLst>
          </p:cNvPr>
          <p:cNvSpPr/>
          <p:nvPr/>
        </p:nvSpPr>
        <p:spPr>
          <a:xfrm>
            <a:off x="1447800" y="2712646"/>
            <a:ext cx="1070317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0BA0C-BF41-4E0E-AC2D-97ECE522A907}"/>
              </a:ext>
            </a:extLst>
          </p:cNvPr>
          <p:cNvSpPr/>
          <p:nvPr/>
        </p:nvSpPr>
        <p:spPr>
          <a:xfrm>
            <a:off x="2567158" y="2293034"/>
            <a:ext cx="2903367" cy="158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5E079-6D3B-4487-AE94-036C29F0EE97}"/>
              </a:ext>
            </a:extLst>
          </p:cNvPr>
          <p:cNvSpPr/>
          <p:nvPr/>
        </p:nvSpPr>
        <p:spPr>
          <a:xfrm>
            <a:off x="5696292" y="2269098"/>
            <a:ext cx="2903367" cy="158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0407B-5DFC-4917-968B-9BEDF5197441}"/>
              </a:ext>
            </a:extLst>
          </p:cNvPr>
          <p:cNvSpPr/>
          <p:nvPr/>
        </p:nvSpPr>
        <p:spPr>
          <a:xfrm>
            <a:off x="8801271" y="2194560"/>
            <a:ext cx="2903367" cy="158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727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Cooper Black" charset="0"/>
                <a:ea typeface="Cooper Black" charset="0"/>
                <a:cs typeface="Cooper Black" charset="0"/>
              </a:rPr>
              <a:t>Practice Problem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275"/>
            <a:ext cx="12192000" cy="1071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Find the molar concentration (molarity) of 60.0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mol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of salt in a 500.0 mL solution.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2762250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[Salt] =			     x 				= 1.20 x 10</a:t>
            </a:r>
            <a:r>
              <a:rPr lang="en-US" sz="36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M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78175" y="1883833"/>
          <a:ext cx="2292350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60.0 mol</a:t>
                      </a:r>
                      <a:endParaRPr lang="en-US" sz="3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.0 </a:t>
                      </a:r>
                      <a:r>
                        <a:rPr lang="en-US" sz="3600" baseline="0" dirty="0" err="1"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02325" y="1883833"/>
          <a:ext cx="2292350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1000mL</a:t>
                      </a:r>
                      <a:r>
                        <a:rPr lang="en-US" sz="3600" b="0" dirty="0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1 L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90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727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Cooper Black" charset="0"/>
                <a:ea typeface="Cooper Black" charset="0"/>
                <a:cs typeface="Cooper Black" charset="0"/>
              </a:rPr>
              <a:t>Practice Problem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275"/>
            <a:ext cx="12192000" cy="1071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Find the molar concentration of 10.0 g of aluminum hydroxide dissolved in 6500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mL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of  solution.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8100" y="2762250"/>
            <a:ext cx="1257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[Al(OH)</a:t>
            </a:r>
            <a:r>
              <a:rPr lang="en-US" sz="3600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] =		      x			      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		     =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1.97 x 10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M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				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32000" y="1883833"/>
          <a:ext cx="2292350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10.0 g</a:t>
                      </a:r>
                      <a:endParaRPr lang="en-US" sz="3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itchFamily="34" charset="0"/>
                          <a:cs typeface="Calibri" pitchFamily="34" charset="0"/>
                        </a:rPr>
                        <a:t>6500</a:t>
                      </a:r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40275" y="1883833"/>
          <a:ext cx="2292350" cy="235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mol </a:t>
                      </a:r>
                      <a:r>
                        <a:rPr lang="en-US" sz="3600" b="0" i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Al(OH)</a:t>
                      </a:r>
                      <a:r>
                        <a:rPr lang="en-US" sz="3600" b="0" i="0" baseline="-250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600" b="0" dirty="0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78.0 g 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12025" y="1883833"/>
          <a:ext cx="2292350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1000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r>
                        <a:rPr lang="en-US" sz="3600" b="0" dirty="0" err="1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endParaRPr lang="en-US" sz="3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1 L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16E3CE4-2F1E-4EB8-918E-75BFF1EAB50E}"/>
              </a:ext>
            </a:extLst>
          </p:cNvPr>
          <p:cNvSpPr/>
          <p:nvPr/>
        </p:nvSpPr>
        <p:spPr>
          <a:xfrm>
            <a:off x="-146562" y="2762250"/>
            <a:ext cx="1970600" cy="917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BD3AD8-21C6-4625-B63F-373E9168C6D7}"/>
              </a:ext>
            </a:extLst>
          </p:cNvPr>
          <p:cNvSpPr/>
          <p:nvPr/>
        </p:nvSpPr>
        <p:spPr>
          <a:xfrm>
            <a:off x="1782677" y="2160571"/>
            <a:ext cx="2903367" cy="194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B9B2F-BAA2-49C7-BC04-14ABCA9803A0}"/>
              </a:ext>
            </a:extLst>
          </p:cNvPr>
          <p:cNvSpPr/>
          <p:nvPr/>
        </p:nvSpPr>
        <p:spPr>
          <a:xfrm>
            <a:off x="4794506" y="1883834"/>
            <a:ext cx="2292350" cy="21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907E5C-8AFF-4A43-93A0-BD94578BD5C4}"/>
              </a:ext>
            </a:extLst>
          </p:cNvPr>
          <p:cNvSpPr/>
          <p:nvPr/>
        </p:nvSpPr>
        <p:spPr>
          <a:xfrm>
            <a:off x="7141088" y="2115952"/>
            <a:ext cx="2463288" cy="194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F85064-70B7-40B6-BF06-536B1EAB4E75}"/>
              </a:ext>
            </a:extLst>
          </p:cNvPr>
          <p:cNvSpPr/>
          <p:nvPr/>
        </p:nvSpPr>
        <p:spPr>
          <a:xfrm>
            <a:off x="9446504" y="2497091"/>
            <a:ext cx="2903367" cy="194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727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Cooper Black" charset="0"/>
                <a:ea typeface="Cooper Black" charset="0"/>
                <a:cs typeface="Cooper Black" charset="0"/>
              </a:rPr>
              <a:t>Practice Problem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275"/>
            <a:ext cx="12192000" cy="1071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Find the molar concentration of 10.0 g of aluminum hydroxide dissolved in 6500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mL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of  solution.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8100" y="2762250"/>
            <a:ext cx="1257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[Al(OH)</a:t>
            </a:r>
            <a:r>
              <a:rPr lang="en-US" sz="3600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] =		      x			       x		    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= 1.97 x 10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-2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M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				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32000" y="1883833"/>
          <a:ext cx="2292350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10.0 g</a:t>
                      </a:r>
                      <a:endParaRPr lang="en-US" sz="3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libri" pitchFamily="34" charset="0"/>
                          <a:cs typeface="Calibri" pitchFamily="34" charset="0"/>
                        </a:rPr>
                        <a:t>6500</a:t>
                      </a:r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40275" y="1883833"/>
          <a:ext cx="2292350" cy="235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mol </a:t>
                      </a:r>
                      <a:r>
                        <a:rPr lang="en-US" sz="3600" b="0" i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Al(OH)</a:t>
                      </a:r>
                      <a:r>
                        <a:rPr lang="en-US" sz="3600" b="0" i="0" baseline="-250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600" b="0" dirty="0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78.0 g 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12025" y="1883833"/>
          <a:ext cx="2292350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1000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r>
                        <a:rPr lang="en-US" sz="3600" b="0" dirty="0" err="1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endParaRPr lang="en-US" sz="3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67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Calibri" pitchFamily="34" charset="0"/>
                          <a:cs typeface="Calibri" pitchFamily="34" charset="0"/>
                        </a:rPr>
                        <a:t>1 L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3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ooper Black" charset="0"/>
                <a:ea typeface="Cooper Black" charset="0"/>
                <a:cs typeface="Cooper Black" charset="0"/>
              </a:rPr>
              <a:t>Practice Problem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4113"/>
            <a:ext cx="12192000" cy="1417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Congratulations, you are hired as a chemist! Your first task is to calculate the </a:t>
            </a:r>
            <a:r>
              <a:rPr lang="en-US" sz="3200" b="1" dirty="0"/>
              <a:t>mass of barium hydroxide </a:t>
            </a:r>
            <a:r>
              <a:rPr lang="en-US" sz="3200" dirty="0"/>
              <a:t>you would need to make </a:t>
            </a:r>
            <a:r>
              <a:rPr lang="en-US" sz="3200" b="1" dirty="0"/>
              <a:t>50.0 L of a </a:t>
            </a:r>
            <a:br>
              <a:rPr lang="en-US" sz="3200" b="1" dirty="0"/>
            </a:br>
            <a:r>
              <a:rPr lang="en-US" sz="3200" b="1" dirty="0"/>
              <a:t>5.0 mol/L solution. </a:t>
            </a:r>
            <a:r>
              <a:rPr lang="en-US" sz="3200" dirty="0">
                <a:sym typeface="Wingdings"/>
              </a:rPr>
              <a:t>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46-C3C8-3847-B942-445A2BABF327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EBF04-47BB-4744-AD76-75A64DFB4E4B}"/>
                  </a:ext>
                </a:extLst>
              </p:cNvPr>
              <p:cNvSpPr txBox="1"/>
              <p:nvPr/>
            </p:nvSpPr>
            <p:spPr>
              <a:xfrm>
                <a:off x="315351" y="2780798"/>
                <a:ext cx="4802946" cy="97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[Ba(OH)</a:t>
                </a:r>
                <a:r>
                  <a:rPr lang="en-US" sz="4000" baseline="-25000" dirty="0"/>
                  <a:t>2</a:t>
                </a:r>
                <a:r>
                  <a:rPr lang="en-US" sz="4000" dirty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𝑣𝑜𝑙𝑢𝑚𝑒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EBF04-47BB-4744-AD76-75A64DFB4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1" y="2780798"/>
                <a:ext cx="4802946" cy="978922"/>
              </a:xfrm>
              <a:prstGeom prst="rect">
                <a:avLst/>
              </a:prstGeom>
              <a:blipFill>
                <a:blip r:embed="rId2"/>
                <a:stretch>
                  <a:fillRect l="-4569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32EBD83-15B6-4665-B1BA-243794BF3618}"/>
              </a:ext>
            </a:extLst>
          </p:cNvPr>
          <p:cNvSpPr txBox="1"/>
          <p:nvPr/>
        </p:nvSpPr>
        <p:spPr>
          <a:xfrm>
            <a:off x="118403" y="4259082"/>
            <a:ext cx="6620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= [Ba(OH)</a:t>
            </a:r>
            <a:r>
              <a:rPr lang="en-US" sz="3600" baseline="-25000" dirty="0"/>
              <a:t>2</a:t>
            </a:r>
            <a:r>
              <a:rPr lang="en-US" sz="3600" dirty="0"/>
              <a:t>] × volume</a:t>
            </a:r>
          </a:p>
          <a:p>
            <a:r>
              <a:rPr lang="en-US" sz="3600" dirty="0"/>
              <a:t>       =  5.0 mol/L × 50.0 L</a:t>
            </a:r>
          </a:p>
          <a:p>
            <a:r>
              <a:rPr lang="en-US" sz="3600" dirty="0"/>
              <a:t>       = 2.5×10</a:t>
            </a:r>
            <a:r>
              <a:rPr lang="en-US" sz="3600" baseline="30000" dirty="0"/>
              <a:t>2</a:t>
            </a:r>
            <a:r>
              <a:rPr lang="en-US" sz="3600" dirty="0"/>
              <a:t> mol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675B1E-3CA2-4527-B0FA-A14E2771D601}"/>
                  </a:ext>
                </a:extLst>
              </p:cNvPr>
              <p:cNvSpPr txBox="1"/>
              <p:nvPr/>
            </p:nvSpPr>
            <p:spPr>
              <a:xfrm>
                <a:off x="6096000" y="3825278"/>
                <a:ext cx="6620022" cy="19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mass = moles × Molar Mass</a:t>
                </a:r>
              </a:p>
              <a:p>
                <a:r>
                  <a:rPr lang="en-US" sz="3600" dirty="0"/>
                  <a:t>       = 2.5×10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 mol × 171.3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/>
                  <a:t>       = 4.3×10</a:t>
                </a:r>
                <a:r>
                  <a:rPr lang="en-US" sz="3600" baseline="30000" dirty="0"/>
                  <a:t>4</a:t>
                </a:r>
                <a:r>
                  <a:rPr lang="en-US" sz="3600" dirty="0"/>
                  <a:t> g </a:t>
                </a:r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675B1E-3CA2-4527-B0FA-A14E2771D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25278"/>
                <a:ext cx="6620022" cy="1941622"/>
              </a:xfrm>
              <a:prstGeom prst="rect">
                <a:avLst/>
              </a:prstGeom>
              <a:blipFill>
                <a:blip r:embed="rId3"/>
                <a:stretch>
                  <a:fillRect l="-2762" t="-5346" b="-1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08E2D5-1C96-4C98-A9F6-0FAA5C72F021}"/>
                  </a:ext>
                </a:extLst>
              </p:cNvPr>
              <p:cNvSpPr txBox="1"/>
              <p:nvPr/>
            </p:nvSpPr>
            <p:spPr>
              <a:xfrm>
                <a:off x="6418384" y="2573190"/>
                <a:ext cx="4802946" cy="7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# of moles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𝑀𝑂𝑙𝑎𝑟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𝑀𝑎𝑠𝑠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08E2D5-1C96-4C98-A9F6-0FAA5C72F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84" y="2573190"/>
                <a:ext cx="4802946" cy="751872"/>
              </a:xfrm>
              <a:prstGeom prst="rect">
                <a:avLst/>
              </a:prstGeom>
              <a:blipFill>
                <a:blip r:embed="rId4"/>
                <a:stretch>
                  <a:fillRect l="-3299" t="-4065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D693ACB-B158-49B5-A803-886BCD1F2436}"/>
              </a:ext>
            </a:extLst>
          </p:cNvPr>
          <p:cNvSpPr/>
          <p:nvPr/>
        </p:nvSpPr>
        <p:spPr>
          <a:xfrm>
            <a:off x="436099" y="2598918"/>
            <a:ext cx="4249946" cy="1508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F2F59-6B84-4F5D-BCE1-1FE0EEC3E36F}"/>
              </a:ext>
            </a:extLst>
          </p:cNvPr>
          <p:cNvSpPr/>
          <p:nvPr/>
        </p:nvSpPr>
        <p:spPr>
          <a:xfrm>
            <a:off x="118403" y="4286248"/>
            <a:ext cx="5128846" cy="172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171B6C-F9C2-4AEB-A9BD-B12A32450124}"/>
              </a:ext>
            </a:extLst>
          </p:cNvPr>
          <p:cNvSpPr/>
          <p:nvPr/>
        </p:nvSpPr>
        <p:spPr>
          <a:xfrm>
            <a:off x="6418384" y="2169142"/>
            <a:ext cx="5128846" cy="172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424A4-F66D-4936-8755-E51DDF130D8B}"/>
              </a:ext>
            </a:extLst>
          </p:cNvPr>
          <p:cNvSpPr/>
          <p:nvPr/>
        </p:nvSpPr>
        <p:spPr>
          <a:xfrm>
            <a:off x="6079589" y="3914513"/>
            <a:ext cx="5835746" cy="18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436</Words>
  <Application>Microsoft Office PowerPoint</Application>
  <PresentationFormat>Widescreen</PresentationFormat>
  <Paragraphs>94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Cambria Math</vt:lpstr>
      <vt:lpstr>Cooper Black</vt:lpstr>
      <vt:lpstr>Times New Roman</vt:lpstr>
      <vt:lpstr>Wingdings</vt:lpstr>
      <vt:lpstr>Office Theme</vt:lpstr>
      <vt:lpstr>Document</vt:lpstr>
      <vt:lpstr>[7.5]  Molarity</vt:lpstr>
      <vt:lpstr>Molarity and Concentration</vt:lpstr>
      <vt:lpstr>Molarity and Concentration</vt:lpstr>
      <vt:lpstr>PowerPoint Presentation</vt:lpstr>
      <vt:lpstr>Practice Problem #1</vt:lpstr>
      <vt:lpstr>Practice Problem #1</vt:lpstr>
      <vt:lpstr>Practice Problem #2</vt:lpstr>
      <vt:lpstr>Practice Problem #2</vt:lpstr>
      <vt:lpstr>Practice Problem #3</vt:lpstr>
      <vt:lpstr>Practice Problem #3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Concentration/Molarity</dc:title>
  <dc:creator>Microsoft Office User</dc:creator>
  <cp:lastModifiedBy>Chris Hudson</cp:lastModifiedBy>
  <cp:revision>23</cp:revision>
  <cp:lastPrinted>2016-04-07T02:52:56Z</cp:lastPrinted>
  <dcterms:created xsi:type="dcterms:W3CDTF">2015-10-27T00:29:26Z</dcterms:created>
  <dcterms:modified xsi:type="dcterms:W3CDTF">2018-05-30T07:38:34Z</dcterms:modified>
</cp:coreProperties>
</file>